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57" r:id="rId3"/>
    <p:sldId id="259" r:id="rId4"/>
    <p:sldId id="260" r:id="rId5"/>
    <p:sldId id="261" r:id="rId6"/>
    <p:sldId id="301" r:id="rId7"/>
    <p:sldId id="262" r:id="rId8"/>
    <p:sldId id="288" r:id="rId9"/>
    <p:sldId id="289" r:id="rId10"/>
    <p:sldId id="290" r:id="rId11"/>
    <p:sldId id="291" r:id="rId12"/>
    <p:sldId id="292" r:id="rId13"/>
    <p:sldId id="293" r:id="rId14"/>
    <p:sldId id="294" r:id="rId15"/>
    <p:sldId id="295" r:id="rId16"/>
    <p:sldId id="296" r:id="rId17"/>
    <p:sldId id="297" r:id="rId18"/>
    <p:sldId id="298" r:id="rId19"/>
    <p:sldId id="299" r:id="rId20"/>
    <p:sldId id="300" r:id="rId21"/>
    <p:sldId id="302" r:id="rId22"/>
    <p:sldId id="303" r:id="rId23"/>
    <p:sldId id="258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4995" autoAdjust="0"/>
    <p:restoredTop sz="94660"/>
  </p:normalViewPr>
  <p:slideViewPr>
    <p:cSldViewPr snapToGrid="0" showGuides="1">
      <p:cViewPr>
        <p:scale>
          <a:sx n="50" d="100"/>
          <a:sy n="50" d="100"/>
        </p:scale>
        <p:origin x="-624" y="-2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A8BE59-DAFD-4622-BC4D-F6DAAD0E260E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0D6F1E-2755-40AF-AE6C-0F7C88E5C6B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F7C3F11-E808-4557-9B19-487F2BD716A9}" type="slidenum">
              <a:rPr lang="en-US" smtClean="0"/>
              <a:pPr/>
              <a:t>21</a:t>
            </a:fld>
            <a:endParaRPr lang="en-US" smtClean="0"/>
          </a:p>
        </p:txBody>
      </p:sp>
      <p:sp>
        <p:nvSpPr>
          <p:cNvPr id="8909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i="1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4766DC5-1AD7-4AB3-BB16-AA6F6A766770}" type="slidenum">
              <a:rPr lang="en-US" smtClean="0"/>
              <a:pPr/>
              <a:t>22</a:t>
            </a:fld>
            <a:endParaRPr lang="en-US" smtClean="0"/>
          </a:p>
        </p:txBody>
      </p:sp>
      <p:sp>
        <p:nvSpPr>
          <p:cNvPr id="9011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i="1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7069" t="4107" r="25972" b="18563"/>
          <a:stretch/>
        </p:blipFill>
        <p:spPr>
          <a:xfrm>
            <a:off x="5082989" y="220128"/>
            <a:ext cx="2026023" cy="235771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65312" y="3093249"/>
            <a:ext cx="11461376" cy="1173947"/>
          </a:xfrm>
        </p:spPr>
        <p:txBody>
          <a:bodyPr anchor="b">
            <a:normAutofit/>
          </a:bodyPr>
          <a:lstStyle>
            <a:lvl1pPr algn="ctr">
              <a:defRPr sz="4400" b="1" baseline="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 smtClean="0"/>
              <a:t>Event Tittle:....................................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809065" y="4527601"/>
            <a:ext cx="10573871" cy="950023"/>
          </a:xfrm>
        </p:spPr>
        <p:txBody>
          <a:bodyPr/>
          <a:lstStyle>
            <a:lvl1pPr marL="0" indent="0" algn="ctr">
              <a:buNone/>
              <a:defRPr sz="2400" b="1" baseline="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Presenter:.............................................. Date:............................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03ED8-158B-4186-A037-E378B2EF1E08}" type="datetimeFigureOut">
              <a:rPr lang="en-US" smtClean="0"/>
              <a:pPr/>
              <a:t>10/14/2020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D17CE-3FC7-4894-B4FC-F9EB51F2E0DE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0030" t="82874" r="11012" b="8785"/>
          <a:stretch/>
        </p:blipFill>
        <p:spPr>
          <a:xfrm>
            <a:off x="2918799" y="2608307"/>
            <a:ext cx="6354403" cy="484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896505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03ED8-158B-4186-A037-E378B2EF1E08}" type="datetimeFigureOut">
              <a:rPr lang="en-US" smtClean="0"/>
              <a:pPr/>
              <a:t>10/14/2020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D17CE-3FC7-4894-B4FC-F9EB51F2E0D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13735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03ED8-158B-4186-A037-E378B2EF1E08}" type="datetimeFigureOut">
              <a:rPr lang="en-US" smtClean="0"/>
              <a:pPr/>
              <a:t>10/14/2020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D17CE-3FC7-4894-B4FC-F9EB51F2E0D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34191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03ED8-158B-4186-A037-E378B2EF1E08}" type="datetimeFigureOut">
              <a:rPr lang="en-US" smtClean="0"/>
              <a:pPr/>
              <a:t>10/14/2020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D17CE-3FC7-4894-B4FC-F9EB51F2E0D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431590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03ED8-158B-4186-A037-E378B2EF1E08}" type="datetimeFigureOut">
              <a:rPr lang="en-US" smtClean="0"/>
              <a:pPr/>
              <a:t>10/14/2020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D17CE-3FC7-4894-B4FC-F9EB51F2E0D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244091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03ED8-158B-4186-A037-E378B2EF1E08}" type="datetimeFigureOut">
              <a:rPr lang="en-US" smtClean="0"/>
              <a:pPr/>
              <a:t>10/14/2020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D17CE-3FC7-4894-B4FC-F9EB51F2E0D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24981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03ED8-158B-4186-A037-E378B2EF1E08}" type="datetimeFigureOut">
              <a:rPr lang="en-US" smtClean="0"/>
              <a:pPr/>
              <a:t>10/14/2020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D17CE-3FC7-4894-B4FC-F9EB51F2E0D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884998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03ED8-158B-4186-A037-E378B2EF1E08}" type="datetimeFigureOut">
              <a:rPr lang="en-US" smtClean="0"/>
              <a:pPr/>
              <a:t>10/14/2020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D17CE-3FC7-4894-B4FC-F9EB51F2E0D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7760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03ED8-158B-4186-A037-E378B2EF1E08}" type="datetimeFigureOut">
              <a:rPr lang="en-US" smtClean="0"/>
              <a:pPr/>
              <a:t>10/14/2020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D17CE-3FC7-4894-B4FC-F9EB51F2E0D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311294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03ED8-158B-4186-A037-E378B2EF1E08}" type="datetimeFigureOut">
              <a:rPr lang="en-US" smtClean="0"/>
              <a:pPr/>
              <a:t>10/14/2020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D17CE-3FC7-4894-B4FC-F9EB51F2E0D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73472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03ED8-158B-4186-A037-E378B2EF1E08}" type="datetimeFigureOut">
              <a:rPr lang="en-US" smtClean="0"/>
              <a:pPr/>
              <a:t>10/14/2020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D17CE-3FC7-4894-B4FC-F9EB51F2E0D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424338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104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814176" y="6244799"/>
            <a:ext cx="576974" cy="572823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A03ED8-158B-4186-A037-E378B2EF1E08}" type="datetimeFigureOut">
              <a:rPr lang="en-US" smtClean="0"/>
              <a:pPr/>
              <a:t>10/14/2020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7776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2D17CE-3FC7-4894-B4FC-F9EB51F2E0D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Placeholder 1"/>
          <p:cNvSpPr txBox="1">
            <a:spLocks/>
          </p:cNvSpPr>
          <p:nvPr userDrawn="1"/>
        </p:nvSpPr>
        <p:spPr>
          <a:xfrm>
            <a:off x="1196788" y="6033995"/>
            <a:ext cx="8789894" cy="5073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KENYA MEDICAL TRAINING COLLEGE</a:t>
            </a:r>
            <a:endParaRPr lang="en-US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itle 1"/>
          <p:cNvSpPr txBox="1">
            <a:spLocks/>
          </p:cNvSpPr>
          <p:nvPr userDrawn="1"/>
        </p:nvSpPr>
        <p:spPr>
          <a:xfrm>
            <a:off x="8639982" y="6506046"/>
            <a:ext cx="2243667" cy="32649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850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ISO 9001:2015 Certified by</a:t>
            </a:r>
            <a:endParaRPr lang="en-US" sz="1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itle Placeholder 1"/>
          <p:cNvSpPr txBox="1">
            <a:spLocks/>
          </p:cNvSpPr>
          <p:nvPr userDrawn="1"/>
        </p:nvSpPr>
        <p:spPr>
          <a:xfrm>
            <a:off x="4038600" y="6408732"/>
            <a:ext cx="2768599" cy="5154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i="1" dirty="0" smtClean="0"/>
              <a:t>Training for Better Health</a:t>
            </a:r>
            <a:r>
              <a:rPr lang="en-US" sz="1800" i="1" baseline="0" dirty="0" smtClean="0"/>
              <a:t> </a:t>
            </a:r>
            <a:endParaRPr lang="en-US" sz="1800" i="1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 rotWithShape="1">
          <a:blip r:embed="rId1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4360" r="23578" b="15789"/>
          <a:stretch/>
        </p:blipFill>
        <p:spPr>
          <a:xfrm>
            <a:off x="79667" y="5700777"/>
            <a:ext cx="930551" cy="10634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4431153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=""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PSYCHOLOGY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Caroline Kanyingi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91419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6600" b="1" smtClean="0">
                <a:solidFill>
                  <a:srgbClr val="003366"/>
                </a:solidFill>
              </a:rPr>
              <a:t>Case Study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371600"/>
            <a:ext cx="12192000" cy="54864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sz="3600" i="1" dirty="0" smtClean="0"/>
              <a:t>Researchers observe and record </a:t>
            </a:r>
            <a:r>
              <a:rPr lang="en-US" sz="3600" b="1" i="1" dirty="0" smtClean="0"/>
              <a:t>one or a few participants </a:t>
            </a:r>
            <a:r>
              <a:rPr lang="en-US" sz="3600" b="1" i="1" u="sng" dirty="0" smtClean="0"/>
              <a:t>in depth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en-US" sz="1600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3600" u="sng" dirty="0" smtClean="0"/>
              <a:t>Advantages:</a:t>
            </a:r>
            <a:r>
              <a:rPr lang="en-US" sz="3600" dirty="0" smtClean="0"/>
              <a:t> get to know subjects well and can observe them in unusual situations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3600" dirty="0" smtClean="0"/>
              <a:t>	*can provide a great </a:t>
            </a:r>
            <a:r>
              <a:rPr lang="en-US" sz="3600" dirty="0" smtClean="0"/>
              <a:t>hypothesis</a:t>
            </a:r>
            <a:endParaRPr lang="en-US" sz="1600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3600" u="sng" dirty="0" smtClean="0"/>
              <a:t>Disadvantages:</a:t>
            </a:r>
            <a:r>
              <a:rPr lang="en-US" sz="3600" dirty="0" smtClean="0"/>
              <a:t> findings may not be applicable to the whole population, can be time consuming, expensive and observer bias </a:t>
            </a:r>
          </a:p>
          <a:p>
            <a:pPr eaLnBrk="1" hangingPunct="1">
              <a:lnSpc>
                <a:spcPct val="90000"/>
              </a:lnSpc>
            </a:pPr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6000" smtClean="0">
                <a:solidFill>
                  <a:srgbClr val="003366"/>
                </a:solidFill>
              </a:rPr>
              <a:t>Correlational Research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12192000" cy="5029200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sz="3600" i="1" dirty="0" smtClean="0"/>
              <a:t>A statistical method used to examine the relationship between two or more variables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US" sz="14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3600" u="sng" dirty="0" smtClean="0"/>
              <a:t>Advantages:</a:t>
            </a:r>
            <a:r>
              <a:rPr lang="en-US" sz="3600" dirty="0" smtClean="0"/>
              <a:t> allows for prediction of behavior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US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3600" u="sng" dirty="0" smtClean="0"/>
              <a:t>Disadvantages:</a:t>
            </a:r>
            <a:r>
              <a:rPr lang="en-US" sz="3600" dirty="0" smtClean="0"/>
              <a:t> because two things vary together does NOT mean that one causes the other</a:t>
            </a:r>
            <a:endParaRPr lang="en-US" sz="28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6000" smtClean="0">
                <a:solidFill>
                  <a:srgbClr val="003366"/>
                </a:solidFill>
              </a:rPr>
              <a:t>Correlational Research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dirty="0" smtClean="0"/>
              <a:t>A </a:t>
            </a:r>
            <a:r>
              <a:rPr lang="en-US" b="1" dirty="0" smtClean="0"/>
              <a:t>positive correlation</a:t>
            </a:r>
            <a:r>
              <a:rPr lang="en-US" dirty="0" smtClean="0"/>
              <a:t> means when one variable increases or decreases the other variable increases or decreases</a:t>
            </a:r>
          </a:p>
          <a:p>
            <a:pPr algn="ctr" eaLnBrk="1" hangingPunct="1">
              <a:buFontTx/>
              <a:buNone/>
            </a:pPr>
            <a:endParaRPr lang="en-US" sz="3600" dirty="0" smtClean="0"/>
          </a:p>
          <a:p>
            <a:pPr algn="ctr" eaLnBrk="1" hangingPunct="1">
              <a:buFontTx/>
              <a:buNone/>
            </a:pPr>
            <a:r>
              <a:rPr lang="en-US" sz="3600" dirty="0" smtClean="0"/>
              <a:t>or</a:t>
            </a:r>
          </a:p>
        </p:txBody>
      </p:sp>
      <p:sp>
        <p:nvSpPr>
          <p:cNvPr id="9220" name="Line 4"/>
          <p:cNvSpPr>
            <a:spLocks noChangeShapeType="1"/>
          </p:cNvSpPr>
          <p:nvPr/>
        </p:nvSpPr>
        <p:spPr bwMode="auto">
          <a:xfrm>
            <a:off x="1320800" y="3505200"/>
            <a:ext cx="0" cy="182880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21" name="Line 5"/>
          <p:cNvSpPr>
            <a:spLocks noChangeShapeType="1"/>
          </p:cNvSpPr>
          <p:nvPr/>
        </p:nvSpPr>
        <p:spPr bwMode="auto">
          <a:xfrm>
            <a:off x="1320800" y="5334000"/>
            <a:ext cx="3149600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22" name="Line 6"/>
          <p:cNvSpPr>
            <a:spLocks noChangeShapeType="1"/>
          </p:cNvSpPr>
          <p:nvPr/>
        </p:nvSpPr>
        <p:spPr bwMode="auto">
          <a:xfrm flipV="1">
            <a:off x="1422400" y="3581400"/>
            <a:ext cx="2743200" cy="1676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223" name="Line 7"/>
          <p:cNvSpPr>
            <a:spLocks noChangeShapeType="1"/>
          </p:cNvSpPr>
          <p:nvPr/>
        </p:nvSpPr>
        <p:spPr bwMode="auto">
          <a:xfrm>
            <a:off x="7924800" y="5334000"/>
            <a:ext cx="3149600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24" name="Line 8"/>
          <p:cNvSpPr>
            <a:spLocks noChangeShapeType="1"/>
          </p:cNvSpPr>
          <p:nvPr/>
        </p:nvSpPr>
        <p:spPr bwMode="auto">
          <a:xfrm>
            <a:off x="7924800" y="3505200"/>
            <a:ext cx="0" cy="182880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25" name="Line 9"/>
          <p:cNvSpPr>
            <a:spLocks noChangeShapeType="1"/>
          </p:cNvSpPr>
          <p:nvPr/>
        </p:nvSpPr>
        <p:spPr bwMode="auto">
          <a:xfrm>
            <a:off x="8026400" y="3581400"/>
            <a:ext cx="2336800" cy="1524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6000" smtClean="0">
                <a:solidFill>
                  <a:srgbClr val="003366"/>
                </a:solidFill>
              </a:rPr>
              <a:t>Correlational Research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en-US" smtClean="0"/>
              <a:t>A </a:t>
            </a:r>
            <a:r>
              <a:rPr lang="en-US" b="1" smtClean="0"/>
              <a:t>negative correlation</a:t>
            </a:r>
            <a:r>
              <a:rPr lang="en-US" smtClean="0"/>
              <a:t> means when one variable increases the other variable decreases</a:t>
            </a:r>
          </a:p>
          <a:p>
            <a:pPr eaLnBrk="1" hangingPunct="1"/>
            <a:endParaRPr lang="en-US" smtClean="0"/>
          </a:p>
        </p:txBody>
      </p:sp>
      <p:sp>
        <p:nvSpPr>
          <p:cNvPr id="10244" name="Line 4"/>
          <p:cNvSpPr>
            <a:spLocks noChangeShapeType="1"/>
          </p:cNvSpPr>
          <p:nvPr/>
        </p:nvSpPr>
        <p:spPr bwMode="auto">
          <a:xfrm>
            <a:off x="4267200" y="3886200"/>
            <a:ext cx="0" cy="1905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5" name="Line 5"/>
          <p:cNvSpPr>
            <a:spLocks noChangeShapeType="1"/>
          </p:cNvSpPr>
          <p:nvPr/>
        </p:nvSpPr>
        <p:spPr bwMode="auto">
          <a:xfrm>
            <a:off x="4267200" y="5791200"/>
            <a:ext cx="3352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6" name="Freeform 6"/>
          <p:cNvSpPr>
            <a:spLocks/>
          </p:cNvSpPr>
          <p:nvPr/>
        </p:nvSpPr>
        <p:spPr bwMode="auto">
          <a:xfrm>
            <a:off x="4572000" y="3886200"/>
            <a:ext cx="3251200" cy="1752600"/>
          </a:xfrm>
          <a:custGeom>
            <a:avLst/>
            <a:gdLst>
              <a:gd name="T0" fmla="*/ 0 w 1536"/>
              <a:gd name="T1" fmla="*/ 228600 h 1104"/>
              <a:gd name="T2" fmla="*/ 914400 w 1536"/>
              <a:gd name="T3" fmla="*/ 1752600 h 1104"/>
              <a:gd name="T4" fmla="*/ 1981200 w 1536"/>
              <a:gd name="T5" fmla="*/ 228600 h 1104"/>
              <a:gd name="T6" fmla="*/ 2438400 w 1536"/>
              <a:gd name="T7" fmla="*/ 381000 h 1104"/>
              <a:gd name="T8" fmla="*/ 0 60000 65536"/>
              <a:gd name="T9" fmla="*/ 0 60000 65536"/>
              <a:gd name="T10" fmla="*/ 0 60000 65536"/>
              <a:gd name="T11" fmla="*/ 0 60000 65536"/>
              <a:gd name="T12" fmla="*/ 0 w 1536"/>
              <a:gd name="T13" fmla="*/ 0 h 1104"/>
              <a:gd name="T14" fmla="*/ 1536 w 1536"/>
              <a:gd name="T15" fmla="*/ 1104 h 110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536" h="1104">
                <a:moveTo>
                  <a:pt x="0" y="144"/>
                </a:moveTo>
                <a:cubicBezTo>
                  <a:pt x="184" y="624"/>
                  <a:pt x="368" y="1104"/>
                  <a:pt x="576" y="1104"/>
                </a:cubicBezTo>
                <a:cubicBezTo>
                  <a:pt x="784" y="1104"/>
                  <a:pt x="1088" y="288"/>
                  <a:pt x="1248" y="144"/>
                </a:cubicBezTo>
                <a:cubicBezTo>
                  <a:pt x="1408" y="0"/>
                  <a:pt x="1488" y="224"/>
                  <a:pt x="1536" y="240"/>
                </a:cubicBezTo>
              </a:path>
            </a:pathLst>
          </a:custGeom>
          <a:noFill/>
          <a:ln w="158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4762500" y="3886200"/>
            <a:ext cx="2438400" cy="1752600"/>
          </a:xfrm>
          <a:custGeom>
            <a:avLst/>
            <a:gdLst>
              <a:gd name="T0" fmla="*/ 0 w 1536"/>
              <a:gd name="T1" fmla="*/ 228600 h 1104"/>
              <a:gd name="T2" fmla="*/ 914400 w 1536"/>
              <a:gd name="T3" fmla="*/ 1752600 h 1104"/>
              <a:gd name="T4" fmla="*/ 1981200 w 1536"/>
              <a:gd name="T5" fmla="*/ 228600 h 1104"/>
              <a:gd name="T6" fmla="*/ 2438400 w 1536"/>
              <a:gd name="T7" fmla="*/ 381000 h 1104"/>
              <a:gd name="T8" fmla="*/ 0 60000 65536"/>
              <a:gd name="T9" fmla="*/ 0 60000 65536"/>
              <a:gd name="T10" fmla="*/ 0 60000 65536"/>
              <a:gd name="T11" fmla="*/ 0 60000 65536"/>
              <a:gd name="T12" fmla="*/ 0 w 1536"/>
              <a:gd name="T13" fmla="*/ 0 h 1104"/>
              <a:gd name="T14" fmla="*/ 1536 w 1536"/>
              <a:gd name="T15" fmla="*/ 1104 h 110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536" h="1104">
                <a:moveTo>
                  <a:pt x="0" y="144"/>
                </a:moveTo>
                <a:cubicBezTo>
                  <a:pt x="184" y="624"/>
                  <a:pt x="368" y="1104"/>
                  <a:pt x="576" y="1104"/>
                </a:cubicBezTo>
                <a:cubicBezTo>
                  <a:pt x="784" y="1104"/>
                  <a:pt x="1088" y="288"/>
                  <a:pt x="1248" y="144"/>
                </a:cubicBezTo>
                <a:cubicBezTo>
                  <a:pt x="1408" y="0"/>
                  <a:pt x="1488" y="224"/>
                  <a:pt x="1536" y="240"/>
                </a:cubicBezTo>
              </a:path>
            </a:pathLst>
          </a:cu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6600" b="1" smtClean="0">
                <a:solidFill>
                  <a:srgbClr val="003366"/>
                </a:solidFill>
              </a:rPr>
              <a:t>Survey Research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1600" y="1600200"/>
            <a:ext cx="11887200" cy="5181600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sz="2800" i="1" dirty="0" smtClean="0"/>
              <a:t>Using interviews and or questionnaires to gather information about aptitudes, beliefs, experiences or behaviors</a:t>
            </a:r>
            <a:endParaRPr lang="en-US" sz="2800" b="1" i="1" u="sng" dirty="0" smtClean="0"/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US" sz="12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800" u="sng" dirty="0" smtClean="0"/>
              <a:t>Advantages:</a:t>
            </a:r>
            <a:r>
              <a:rPr lang="en-US" sz="2800" dirty="0" smtClean="0"/>
              <a:t> can gather lots of information quickly and inexpensively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800" dirty="0" smtClean="0"/>
              <a:t>	</a:t>
            </a:r>
            <a:endParaRPr lang="en-US" sz="12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800" u="sng" dirty="0" smtClean="0"/>
              <a:t>Disadvantages:</a:t>
            </a:r>
            <a:r>
              <a:rPr lang="en-US" sz="2800" dirty="0" smtClean="0"/>
              <a:t> 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 smtClean="0"/>
              <a:t>sampling biases skew results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 smtClean="0"/>
              <a:t>Poorly constructed questions result in ambiguous data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 smtClean="0"/>
              <a:t>Accuracy depends on the willingness of subjects to answer honestly and accurately (people may lie)</a:t>
            </a:r>
          </a:p>
          <a:p>
            <a:pPr eaLnBrk="1" hangingPunct="1">
              <a:lnSpc>
                <a:spcPct val="80000"/>
              </a:lnSpc>
            </a:pPr>
            <a:endParaRPr lang="en-US" sz="24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6600" b="1" smtClean="0">
                <a:solidFill>
                  <a:srgbClr val="003366"/>
                </a:solidFill>
              </a:rPr>
              <a:t>Survey Research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3200" y="1600200"/>
            <a:ext cx="11684000" cy="5105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b="1" dirty="0" smtClean="0"/>
              <a:t>Key Terms</a:t>
            </a:r>
          </a:p>
          <a:p>
            <a:pPr eaLnBrk="1" hangingPunct="1"/>
            <a:r>
              <a:rPr lang="en-US" b="1" u="sng" dirty="0" smtClean="0"/>
              <a:t>Population</a:t>
            </a:r>
            <a:r>
              <a:rPr lang="en-US" dirty="0" smtClean="0"/>
              <a:t>: </a:t>
            </a:r>
            <a:r>
              <a:rPr lang="en-US" b="1" dirty="0" smtClean="0"/>
              <a:t>the entire</a:t>
            </a:r>
            <a:r>
              <a:rPr lang="en-US" dirty="0" smtClean="0"/>
              <a:t> group of interest to researcher- from which the sample is chosen </a:t>
            </a:r>
          </a:p>
          <a:p>
            <a:pPr eaLnBrk="1" hangingPunct="1"/>
            <a:r>
              <a:rPr lang="en-US" b="1" u="sng" dirty="0" smtClean="0"/>
              <a:t>Sample</a:t>
            </a:r>
            <a:r>
              <a:rPr lang="en-US" dirty="0" smtClean="0"/>
              <a:t>: The portion of any population selected to study from which generalizations are made about the population</a:t>
            </a:r>
          </a:p>
          <a:p>
            <a:pPr eaLnBrk="1" hangingPunct="1"/>
            <a:r>
              <a:rPr lang="en-US" b="1" u="sng" dirty="0" smtClean="0"/>
              <a:t>Representative Sample</a:t>
            </a:r>
            <a:r>
              <a:rPr lang="en-US" dirty="0" smtClean="0"/>
              <a:t>: A sample selected from the larger population that is representative of the population as a whole</a:t>
            </a:r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6000" b="1" smtClean="0">
                <a:solidFill>
                  <a:srgbClr val="003366"/>
                </a:solidFill>
              </a:rPr>
              <a:t>Experimental Method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sz="3600" dirty="0" smtClean="0"/>
              <a:t>Method where researchers randomly assign participants to groups and control </a:t>
            </a:r>
            <a:r>
              <a:rPr lang="en-US" sz="3600" b="1" dirty="0" smtClean="0"/>
              <a:t>all variables</a:t>
            </a:r>
            <a:r>
              <a:rPr lang="en-US" sz="3600" dirty="0" smtClean="0"/>
              <a:t> except for </a:t>
            </a:r>
            <a:r>
              <a:rPr lang="en-US" sz="3600" b="1" dirty="0" smtClean="0"/>
              <a:t>one</a:t>
            </a:r>
            <a:r>
              <a:rPr lang="en-US" sz="3600" dirty="0" smtClean="0"/>
              <a:t> which is manipulated to see if it has an impact on </a:t>
            </a:r>
            <a:r>
              <a:rPr lang="en-US" sz="3600" b="1" dirty="0" smtClean="0"/>
              <a:t>another</a:t>
            </a:r>
            <a:r>
              <a:rPr lang="en-US" sz="3600" dirty="0" smtClean="0"/>
              <a:t> variable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en-US" sz="3600" dirty="0" smtClean="0"/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sz="3600" dirty="0" smtClean="0"/>
              <a:t>*Only type of research that can explain behavior (or prove cause and effect)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6000" b="1" smtClean="0">
                <a:solidFill>
                  <a:srgbClr val="003366"/>
                </a:solidFill>
              </a:rPr>
              <a:t>Experimental Method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11277600" cy="5105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b="1" dirty="0" smtClean="0"/>
              <a:t>Key Terms</a:t>
            </a:r>
          </a:p>
          <a:p>
            <a:pPr eaLnBrk="1" hangingPunct="1"/>
            <a:r>
              <a:rPr lang="en-US" b="1" u="sng" dirty="0" smtClean="0"/>
              <a:t>Independent Variable</a:t>
            </a:r>
            <a:r>
              <a:rPr lang="en-US" dirty="0" smtClean="0"/>
              <a:t>: the variable researchers manipulate to determine its effect on another variable</a:t>
            </a:r>
          </a:p>
          <a:p>
            <a:pPr eaLnBrk="1" hangingPunct="1"/>
            <a:r>
              <a:rPr lang="en-US" b="1" u="sng" dirty="0" smtClean="0"/>
              <a:t>Dependent Variable</a:t>
            </a:r>
            <a:r>
              <a:rPr lang="en-US" dirty="0" smtClean="0"/>
              <a:t>: the variable measured at the end of an experiment to see if it changed as a result of manipulating the independent variable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6000" b="1" smtClean="0">
                <a:solidFill>
                  <a:srgbClr val="003366"/>
                </a:solidFill>
              </a:rPr>
              <a:t>Experimental Method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11277600" cy="50292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b="1" dirty="0" smtClean="0"/>
              <a:t>Key Terms</a:t>
            </a:r>
          </a:p>
          <a:p>
            <a:pPr eaLnBrk="1" hangingPunct="1"/>
            <a:r>
              <a:rPr lang="en-US" b="1" u="sng" dirty="0" smtClean="0"/>
              <a:t>Experimental group</a:t>
            </a:r>
            <a:r>
              <a:rPr lang="en-US" dirty="0" smtClean="0"/>
              <a:t>: in the experiment the group that is </a:t>
            </a:r>
            <a:r>
              <a:rPr lang="en-US" b="1" dirty="0" smtClean="0"/>
              <a:t>exposed</a:t>
            </a:r>
            <a:r>
              <a:rPr lang="en-US" dirty="0" smtClean="0"/>
              <a:t> to the independent variable or treatment</a:t>
            </a:r>
          </a:p>
          <a:p>
            <a:pPr eaLnBrk="1" hangingPunct="1"/>
            <a:r>
              <a:rPr lang="en-US" b="1" u="sng" dirty="0" smtClean="0"/>
              <a:t>Control group</a:t>
            </a:r>
            <a:r>
              <a:rPr lang="en-US" dirty="0" smtClean="0"/>
              <a:t>: A group that is similar to the experimental group, but is NOT exposed to the independent variable or treatment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5400" b="1" smtClean="0">
                <a:solidFill>
                  <a:srgbClr val="003366"/>
                </a:solidFill>
              </a:rPr>
              <a:t>Problems With Experiments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3200" y="1600200"/>
            <a:ext cx="11785600" cy="5257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b="1" u="sng" dirty="0" smtClean="0"/>
              <a:t>Selection bias</a:t>
            </a:r>
            <a:r>
              <a:rPr lang="en-US" sz="2800" dirty="0" smtClean="0"/>
              <a:t>: differences between the control and experimental groups are present from the beginning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b="1" u="sng" dirty="0" smtClean="0"/>
              <a:t>Random Assignment</a:t>
            </a:r>
            <a:r>
              <a:rPr lang="en-US" sz="2800" dirty="0" smtClean="0"/>
              <a:t>: Assigning participants by chance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b="1" u="sng" dirty="0" smtClean="0"/>
              <a:t>Placebo Effect: </a:t>
            </a:r>
            <a:r>
              <a:rPr lang="en-US" sz="2800" dirty="0" smtClean="0"/>
              <a:t>When a participant “feels” the effect of the independent variable without being exposed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b="1" u="sng" dirty="0" smtClean="0"/>
              <a:t>Experimenter Bias</a:t>
            </a:r>
            <a:r>
              <a:rPr lang="en-US" sz="2800" dirty="0" smtClean="0"/>
              <a:t>: When researcher’s preconceived ideas influence the participants behavior and or the interpretation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b="1" u="sng" dirty="0" smtClean="0"/>
              <a:t>Double blind technique</a:t>
            </a:r>
            <a:r>
              <a:rPr lang="en-US" sz="2800" dirty="0" smtClean="0"/>
              <a:t>: Participant and experimenter do not know who is in the experimental group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Goals of Psychology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>
              <a:buNone/>
            </a:pPr>
            <a:r>
              <a:rPr lang="en-US" b="1" dirty="0" smtClean="0"/>
              <a:t>1. Describe behavior </a:t>
            </a:r>
          </a:p>
          <a:p>
            <a:pPr fontAlgn="base">
              <a:buNone/>
            </a:pPr>
            <a:r>
              <a:rPr lang="en-US" dirty="0" smtClean="0"/>
              <a:t>Through </a:t>
            </a:r>
            <a:r>
              <a:rPr lang="en-US" dirty="0" smtClean="0"/>
              <a:t>describing the behavior of </a:t>
            </a:r>
            <a:r>
              <a:rPr lang="en-US" dirty="0" smtClean="0"/>
              <a:t>humans, we are </a:t>
            </a:r>
            <a:r>
              <a:rPr lang="en-US" dirty="0" smtClean="0"/>
              <a:t>better able to understand it and gain a better perspective on what is considered normal and </a:t>
            </a:r>
            <a:r>
              <a:rPr lang="en-US" dirty="0" smtClean="0"/>
              <a:t>abnormal</a:t>
            </a:r>
            <a:r>
              <a:rPr lang="en-US" u="sng" dirty="0" smtClean="0"/>
              <a:t>.</a:t>
            </a:r>
            <a:endParaRPr lang="en-US" u="sng" dirty="0" smtClean="0"/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734237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6000" b="1" smtClean="0">
                <a:solidFill>
                  <a:srgbClr val="003366"/>
                </a:solidFill>
              </a:rPr>
              <a:t>Experimental Method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u="sng" dirty="0" smtClean="0"/>
              <a:t>Advantages:</a:t>
            </a:r>
            <a:r>
              <a:rPr lang="en-US" dirty="0" smtClean="0"/>
              <a:t> reveals cause and effect relationships </a:t>
            </a:r>
          </a:p>
          <a:p>
            <a:pPr eaLnBrk="1" hangingPunct="1">
              <a:buFontTx/>
              <a:buNone/>
            </a:pPr>
            <a:r>
              <a:rPr lang="en-US" dirty="0" smtClean="0"/>
              <a:t>	</a:t>
            </a:r>
          </a:p>
          <a:p>
            <a:pPr eaLnBrk="1" hangingPunct="1">
              <a:buFontTx/>
              <a:buNone/>
            </a:pPr>
            <a:r>
              <a:rPr lang="en-US" sz="2800" u="sng" dirty="0" smtClean="0"/>
              <a:t>Disadvantages:</a:t>
            </a:r>
            <a:r>
              <a:rPr lang="en-US" sz="2800" dirty="0" smtClean="0"/>
              <a:t> </a:t>
            </a:r>
          </a:p>
          <a:p>
            <a:pPr eaLnBrk="1" hangingPunct="1"/>
            <a:r>
              <a:rPr lang="en-US" sz="2800" dirty="0" smtClean="0"/>
              <a:t>Differences may already exist- (between control &amp; experimental)</a:t>
            </a:r>
          </a:p>
          <a:p>
            <a:pPr eaLnBrk="1" hangingPunct="1"/>
            <a:r>
              <a:rPr lang="en-US" sz="2800" dirty="0" smtClean="0"/>
              <a:t>Really hard to control ALL variables</a:t>
            </a:r>
          </a:p>
          <a:p>
            <a:pPr eaLnBrk="1" hangingPunct="1"/>
            <a:r>
              <a:rPr lang="en-US" sz="2800" dirty="0" smtClean="0"/>
              <a:t>Lab setting may inhibit natural behavior</a:t>
            </a:r>
          </a:p>
          <a:p>
            <a:pPr eaLnBrk="1" hangingPunct="1"/>
            <a:r>
              <a:rPr lang="en-US" sz="2800" dirty="0" smtClean="0"/>
              <a:t>Findings may not generalize to the real world</a:t>
            </a:r>
          </a:p>
          <a:p>
            <a:pPr eaLnBrk="1" hangingPunct="1"/>
            <a:r>
              <a:rPr lang="en-US" sz="2800" dirty="0" smtClean="0"/>
              <a:t>Potential for unethical experiments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406400" y="274638"/>
            <a:ext cx="11176000" cy="1143000"/>
          </a:xfrm>
        </p:spPr>
        <p:txBody>
          <a:bodyPr/>
          <a:lstStyle/>
          <a:p>
            <a:pPr eaLnBrk="1" hangingPunct="1"/>
            <a:r>
              <a:rPr lang="en-US" sz="2800" b="1" dirty="0" smtClean="0"/>
              <a:t>Ethics </a:t>
            </a:r>
            <a:r>
              <a:rPr lang="en-US" sz="2800" b="1" dirty="0" smtClean="0"/>
              <a:t>of Research with Humans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11176000" cy="4191000"/>
          </a:xfrm>
        </p:spPr>
        <p:txBody>
          <a:bodyPr>
            <a:normAutofit/>
          </a:bodyPr>
          <a:lstStyle/>
          <a:p>
            <a:pPr eaLnBrk="1" hangingPunct="1">
              <a:buNone/>
            </a:pPr>
            <a:r>
              <a:rPr lang="en-US" dirty="0" smtClean="0"/>
              <a:t>Ethical review committee and ethical standards </a:t>
            </a:r>
          </a:p>
          <a:p>
            <a:pPr lvl="1" eaLnBrk="1" hangingPunct="1">
              <a:buNone/>
            </a:pPr>
            <a:r>
              <a:rPr lang="en-US" sz="2800" dirty="0" smtClean="0"/>
              <a:t>Promote individual dignity, human welfare and scientific integrity</a:t>
            </a:r>
          </a:p>
          <a:p>
            <a:pPr lvl="1" eaLnBrk="1" hangingPunct="1">
              <a:buNone/>
            </a:pPr>
            <a:r>
              <a:rPr lang="en-US" sz="2800" dirty="0" smtClean="0"/>
              <a:t>Ensure no harm will come to subjects</a:t>
            </a:r>
          </a:p>
          <a:p>
            <a:pPr eaLnBrk="1" hangingPunct="1">
              <a:buNone/>
            </a:pPr>
            <a:r>
              <a:rPr lang="en-US" dirty="0" smtClean="0"/>
              <a:t>Informed consent</a:t>
            </a:r>
          </a:p>
          <a:p>
            <a:pPr eaLnBrk="1" hangingPunct="1">
              <a:buNone/>
            </a:pPr>
            <a:r>
              <a:rPr lang="en-US" dirty="0" smtClean="0"/>
              <a:t>Confidentiality</a:t>
            </a:r>
          </a:p>
          <a:p>
            <a:pPr eaLnBrk="1" hangingPunct="1">
              <a:buNone/>
            </a:pPr>
            <a:r>
              <a:rPr lang="en-US" dirty="0" smtClean="0"/>
              <a:t>Deception </a:t>
            </a:r>
          </a:p>
          <a:p>
            <a:pPr eaLnBrk="1" hangingPunct="1">
              <a:buNone/>
            </a:pPr>
            <a:r>
              <a:rPr lang="en-US" dirty="0" smtClean="0"/>
              <a:t>Debriefing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406400" y="274638"/>
            <a:ext cx="11176000" cy="1143000"/>
          </a:xfrm>
        </p:spPr>
        <p:txBody>
          <a:bodyPr/>
          <a:lstStyle/>
          <a:p>
            <a:pPr eaLnBrk="1" hangingPunct="1"/>
            <a:r>
              <a:rPr lang="en-US" sz="2800" b="1" dirty="0" smtClean="0"/>
              <a:t>Ethics </a:t>
            </a:r>
            <a:r>
              <a:rPr lang="en-US" sz="2800" b="1" dirty="0" smtClean="0"/>
              <a:t>of Research with Animals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11176000" cy="4191000"/>
          </a:xfrm>
        </p:spPr>
        <p:txBody>
          <a:bodyPr>
            <a:normAutofit/>
          </a:bodyPr>
          <a:lstStyle/>
          <a:p>
            <a:pPr eaLnBrk="1" hangingPunct="1">
              <a:buNone/>
            </a:pPr>
            <a:r>
              <a:rPr lang="en-US" dirty="0" smtClean="0"/>
              <a:t>Animals are used when research cannot be carried out with humans</a:t>
            </a:r>
          </a:p>
          <a:p>
            <a:pPr eaLnBrk="1" hangingPunct="1">
              <a:buNone/>
            </a:pPr>
            <a:r>
              <a:rPr lang="en-US" dirty="0" smtClean="0"/>
              <a:t>Animals may be harmed, when</a:t>
            </a:r>
          </a:p>
          <a:p>
            <a:pPr lvl="1" eaLnBrk="1" hangingPunct="1">
              <a:buNone/>
            </a:pPr>
            <a:r>
              <a:rPr lang="en-US" sz="2800" dirty="0" smtClean="0"/>
              <a:t>there is no alternative, and</a:t>
            </a:r>
          </a:p>
          <a:p>
            <a:pPr lvl="1" eaLnBrk="1" hangingPunct="1">
              <a:buNone/>
            </a:pPr>
            <a:r>
              <a:rPr lang="en-US" sz="2800" dirty="0" smtClean="0"/>
              <a:t>benefits of the research justify the harm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049557"/>
          </a:xfrm>
        </p:spPr>
        <p:txBody>
          <a:bodyPr>
            <a:normAutofit/>
          </a:bodyPr>
          <a:lstStyle>
            <a:lvl1pPr algn="ctr">
              <a:defRPr sz="6600" b="1" baseline="0"/>
            </a:lvl1pPr>
          </a:lstStyle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End </a:t>
            </a:r>
            <a:b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Thank You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110934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04850"/>
            <a:ext cx="10515600" cy="5472113"/>
          </a:xfrm>
        </p:spPr>
        <p:txBody>
          <a:bodyPr>
            <a:normAutofit/>
          </a:bodyPr>
          <a:lstStyle/>
          <a:p>
            <a:pPr fontAlgn="base">
              <a:buNone/>
            </a:pPr>
            <a:r>
              <a:rPr lang="en-US" b="1" dirty="0" smtClean="0"/>
              <a:t>2. Explain human behavior</a:t>
            </a:r>
          </a:p>
          <a:p>
            <a:pPr fontAlgn="base">
              <a:buNone/>
            </a:pPr>
            <a:endParaRPr lang="en-US" b="1" dirty="0" smtClean="0"/>
          </a:p>
          <a:p>
            <a:pPr lvl="1" fontAlgn="base">
              <a:buNone/>
            </a:pPr>
            <a:r>
              <a:rPr lang="en-US" sz="2800" dirty="0" smtClean="0"/>
              <a:t>Why </a:t>
            </a:r>
            <a:r>
              <a:rPr lang="en-US" sz="2800" dirty="0" smtClean="0"/>
              <a:t>do people do the things they do? </a:t>
            </a:r>
            <a:endParaRPr lang="en-US" sz="2800" dirty="0" smtClean="0"/>
          </a:p>
          <a:p>
            <a:pPr lvl="1" fontAlgn="base">
              <a:buNone/>
            </a:pPr>
            <a:r>
              <a:rPr lang="en-US" sz="2800" dirty="0" smtClean="0"/>
              <a:t>What </a:t>
            </a:r>
            <a:r>
              <a:rPr lang="en-US" sz="2800" dirty="0" smtClean="0"/>
              <a:t>factors contribute to development, personality, social behavior, </a:t>
            </a:r>
            <a:r>
              <a:rPr lang="en-US" sz="2800" dirty="0" smtClean="0"/>
              <a:t>and mental health problems?</a:t>
            </a:r>
            <a:endParaRPr lang="en-US" sz="2800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66750"/>
            <a:ext cx="10515600" cy="5510213"/>
          </a:xfrm>
        </p:spPr>
        <p:txBody>
          <a:bodyPr>
            <a:normAutofit/>
          </a:bodyPr>
          <a:lstStyle/>
          <a:p>
            <a:pPr fontAlgn="base">
              <a:buNone/>
            </a:pPr>
            <a:r>
              <a:rPr lang="en-US" sz="3200" b="1" dirty="0" smtClean="0"/>
              <a:t>3. Predict about </a:t>
            </a:r>
            <a:r>
              <a:rPr lang="en-US" sz="3200" b="1" dirty="0" smtClean="0"/>
              <a:t>how </a:t>
            </a:r>
            <a:r>
              <a:rPr lang="en-US" sz="3200" b="1" dirty="0" smtClean="0"/>
              <a:t>we (man) </a:t>
            </a:r>
            <a:r>
              <a:rPr lang="en-US" sz="3200" b="1" dirty="0" smtClean="0"/>
              <a:t>think and </a:t>
            </a:r>
            <a:r>
              <a:rPr lang="en-US" sz="3200" b="1" dirty="0" smtClean="0"/>
              <a:t>act</a:t>
            </a:r>
          </a:p>
          <a:p>
            <a:pPr fontAlgn="base">
              <a:buNone/>
            </a:pPr>
            <a:r>
              <a:rPr lang="en-US" sz="3200" b="1" dirty="0" smtClean="0"/>
              <a:t> </a:t>
            </a:r>
          </a:p>
          <a:p>
            <a:pPr fontAlgn="base">
              <a:buNone/>
            </a:pPr>
            <a:r>
              <a:rPr lang="en-US" sz="3200" dirty="0" smtClean="0"/>
              <a:t>Once </a:t>
            </a:r>
            <a:r>
              <a:rPr lang="en-US" sz="3200" dirty="0" smtClean="0"/>
              <a:t>we </a:t>
            </a:r>
            <a:r>
              <a:rPr lang="en-US" sz="3200" dirty="0" smtClean="0"/>
              <a:t>have understood about </a:t>
            </a:r>
            <a:r>
              <a:rPr lang="en-US" sz="3200" dirty="0" smtClean="0"/>
              <a:t>what happens and why it happens, we can use that information to make predictions about when, why, and how it might happen again in the future.</a:t>
            </a:r>
          </a:p>
          <a:p>
            <a:pPr fontAlgn="base">
              <a:buNone/>
            </a:pPr>
            <a:r>
              <a:rPr lang="en-US" sz="3200" dirty="0" smtClean="0"/>
              <a:t>Successfully predicting behavior is also one of the best ways to know if we understand the underlying causes of our actions.</a:t>
            </a:r>
          </a:p>
          <a:p>
            <a:pPr>
              <a:buNone/>
            </a:pPr>
            <a:endParaRPr lang="en-US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52500"/>
            <a:ext cx="10515600" cy="5224463"/>
          </a:xfrm>
        </p:spPr>
        <p:txBody>
          <a:bodyPr/>
          <a:lstStyle/>
          <a:p>
            <a:pPr fontAlgn="base">
              <a:buNone/>
            </a:pPr>
            <a:r>
              <a:rPr lang="en-US" b="1" dirty="0" smtClean="0"/>
              <a:t>4. Change, </a:t>
            </a:r>
            <a:r>
              <a:rPr lang="en-US" b="1" dirty="0" smtClean="0"/>
              <a:t>influence, or control behavior </a:t>
            </a:r>
            <a:endParaRPr lang="en-US" b="1" dirty="0" smtClean="0"/>
          </a:p>
          <a:p>
            <a:pPr fontAlgn="base">
              <a:buNone/>
            </a:pPr>
            <a:endParaRPr lang="en-US" b="1" dirty="0" smtClean="0"/>
          </a:p>
          <a:p>
            <a:pPr fontAlgn="base">
              <a:buNone/>
            </a:pPr>
            <a:r>
              <a:rPr lang="en-US" dirty="0" smtClean="0"/>
              <a:t>To </a:t>
            </a:r>
            <a:r>
              <a:rPr lang="en-US" dirty="0" smtClean="0"/>
              <a:t>make constructive and lasting changes in people's lives.</a:t>
            </a:r>
          </a:p>
          <a:p>
            <a:pPr fontAlgn="base"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12192000" cy="1143000"/>
          </a:xfrm>
        </p:spPr>
        <p:txBody>
          <a:bodyPr/>
          <a:lstStyle/>
          <a:p>
            <a:pPr eaLnBrk="1" hangingPunct="1"/>
            <a:r>
              <a:rPr lang="en-US" sz="6600" b="1" smtClean="0">
                <a:solidFill>
                  <a:srgbClr val="003366"/>
                </a:solidFill>
              </a:rPr>
              <a:t>Goals of Psychology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en-US" smtClean="0">
                <a:solidFill>
                  <a:srgbClr val="003366"/>
                </a:solidFill>
              </a:rPr>
              <a:t>Describe</a:t>
            </a:r>
          </a:p>
          <a:p>
            <a:pPr marL="609600" indent="-609600" eaLnBrk="1" hangingPunct="1">
              <a:buFontTx/>
              <a:buNone/>
            </a:pPr>
            <a:endParaRPr lang="en-US" smtClean="0">
              <a:solidFill>
                <a:srgbClr val="003366"/>
              </a:solidFill>
            </a:endParaRPr>
          </a:p>
          <a:p>
            <a:pPr marL="609600" indent="-609600" eaLnBrk="1" hangingPunct="1">
              <a:buFontTx/>
              <a:buNone/>
            </a:pPr>
            <a:r>
              <a:rPr lang="en-US" smtClean="0">
                <a:solidFill>
                  <a:srgbClr val="003366"/>
                </a:solidFill>
              </a:rPr>
              <a:t>2.   Predict</a:t>
            </a:r>
          </a:p>
          <a:p>
            <a:pPr marL="609600" indent="-609600" eaLnBrk="1" hangingPunct="1">
              <a:buFontTx/>
              <a:buNone/>
            </a:pPr>
            <a:endParaRPr lang="en-US" smtClean="0">
              <a:solidFill>
                <a:srgbClr val="003366"/>
              </a:solidFill>
            </a:endParaRPr>
          </a:p>
          <a:p>
            <a:pPr marL="609600" indent="-609600" eaLnBrk="1" hangingPunct="1">
              <a:buFontTx/>
              <a:buNone/>
            </a:pPr>
            <a:r>
              <a:rPr lang="en-US" smtClean="0">
                <a:solidFill>
                  <a:srgbClr val="003366"/>
                </a:solidFill>
              </a:rPr>
              <a:t>3.   Explain</a:t>
            </a:r>
          </a:p>
          <a:p>
            <a:pPr marL="609600" indent="-609600" eaLnBrk="1" hangingPunct="1">
              <a:buFontTx/>
              <a:buNone/>
            </a:pPr>
            <a:endParaRPr lang="en-US" smtClean="0">
              <a:solidFill>
                <a:srgbClr val="003366"/>
              </a:solidFill>
            </a:endParaRPr>
          </a:p>
          <a:p>
            <a:pPr marL="609600" indent="-609600" eaLnBrk="1" hangingPunct="1">
              <a:buFontTx/>
              <a:buNone/>
            </a:pPr>
            <a:r>
              <a:rPr lang="en-US" smtClean="0">
                <a:solidFill>
                  <a:srgbClr val="003366"/>
                </a:solidFill>
              </a:rPr>
              <a:t>4.   Control</a:t>
            </a:r>
          </a:p>
          <a:p>
            <a:pPr marL="609600" indent="-609600" eaLnBrk="1" hangingPunct="1"/>
            <a:endParaRPr lang="en-US" smtClean="0">
              <a:solidFill>
                <a:srgbClr val="003366"/>
              </a:solidFill>
            </a:endParaRPr>
          </a:p>
        </p:txBody>
      </p:sp>
      <p:sp>
        <p:nvSpPr>
          <p:cNvPr id="4100" name="AutoShape 4"/>
          <p:cNvSpPr>
            <a:spLocks/>
          </p:cNvSpPr>
          <p:nvPr/>
        </p:nvSpPr>
        <p:spPr bwMode="auto">
          <a:xfrm>
            <a:off x="3962400" y="1905000"/>
            <a:ext cx="1422400" cy="3657600"/>
          </a:xfrm>
          <a:prstGeom prst="rightBrace">
            <a:avLst>
              <a:gd name="adj1" fmla="val 28571"/>
              <a:gd name="adj2" fmla="val 50000"/>
            </a:avLst>
          </a:prstGeom>
          <a:noFill/>
          <a:ln w="9525">
            <a:solidFill>
              <a:srgbClr val="003366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5892800" y="3048000"/>
            <a:ext cx="5791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>
                <a:solidFill>
                  <a:srgbClr val="003366"/>
                </a:solidFill>
              </a:rPr>
              <a:t>Behavior and mental processes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9150" y="2327275"/>
            <a:ext cx="10515600" cy="1325563"/>
          </a:xfrm>
        </p:spPr>
        <p:txBody>
          <a:bodyPr/>
          <a:lstStyle/>
          <a:p>
            <a:r>
              <a:rPr lang="en-US" dirty="0" smtClean="0"/>
              <a:t>Research Methods  used in Psychology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121920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5400" b="1" smtClean="0">
                <a:solidFill>
                  <a:srgbClr val="003366"/>
                </a:solidFill>
              </a:rPr>
              <a:t>Descriptive </a:t>
            </a:r>
            <a:br>
              <a:rPr lang="en-US" sz="5400" b="1" smtClean="0">
                <a:solidFill>
                  <a:srgbClr val="003366"/>
                </a:solidFill>
              </a:rPr>
            </a:br>
            <a:r>
              <a:rPr lang="en-US" sz="5400" b="1" smtClean="0">
                <a:solidFill>
                  <a:srgbClr val="003366"/>
                </a:solidFill>
              </a:rPr>
              <a:t>Research Methods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dirty="0" smtClean="0"/>
          </a:p>
          <a:p>
            <a:pPr algn="ctr" eaLnBrk="1" hangingPunct="1">
              <a:buFontTx/>
              <a:buNone/>
            </a:pPr>
            <a:r>
              <a:rPr lang="en-US" sz="4400" dirty="0" smtClean="0"/>
              <a:t>Research methods that yield descriptions rather than explanations… they do NOT explain WHY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203200" y="274638"/>
            <a:ext cx="11582400" cy="1143000"/>
          </a:xfrm>
        </p:spPr>
        <p:txBody>
          <a:bodyPr/>
          <a:lstStyle/>
          <a:p>
            <a:pPr eaLnBrk="1" hangingPunct="1"/>
            <a:r>
              <a:rPr lang="en-US" sz="5400" b="1" smtClean="0">
                <a:solidFill>
                  <a:srgbClr val="003366"/>
                </a:solidFill>
              </a:rPr>
              <a:t>Naturalistic Observation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371600"/>
            <a:ext cx="11988800" cy="54864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3600" i="1" dirty="0" smtClean="0"/>
              <a:t>Researchers observe and record subjects in their natural setting</a:t>
            </a:r>
          </a:p>
          <a:p>
            <a:pPr algn="ctr" eaLnBrk="1" hangingPunct="1">
              <a:buFontTx/>
              <a:buNone/>
            </a:pPr>
            <a:endParaRPr lang="en-US" sz="1600" dirty="0" smtClean="0"/>
          </a:p>
          <a:p>
            <a:pPr eaLnBrk="1" hangingPunct="1">
              <a:buFontTx/>
              <a:buNone/>
            </a:pPr>
            <a:r>
              <a:rPr lang="en-US" sz="3600" u="sng" dirty="0" smtClean="0"/>
              <a:t>Advantages:</a:t>
            </a:r>
            <a:r>
              <a:rPr lang="en-US" sz="3600" dirty="0" smtClean="0"/>
              <a:t> natural setting, subject’s behavior is natural, spontaneous</a:t>
            </a:r>
          </a:p>
          <a:p>
            <a:pPr eaLnBrk="1" hangingPunct="1">
              <a:buFontTx/>
              <a:buNone/>
            </a:pPr>
            <a:r>
              <a:rPr lang="en-US" sz="3600" dirty="0" smtClean="0"/>
              <a:t>	*can provide a great hypothesis</a:t>
            </a:r>
          </a:p>
          <a:p>
            <a:pPr algn="ctr" eaLnBrk="1" hangingPunct="1">
              <a:buFontTx/>
              <a:buNone/>
            </a:pPr>
            <a:endParaRPr lang="en-US" sz="3600" dirty="0" smtClean="0"/>
          </a:p>
          <a:p>
            <a:pPr eaLnBrk="1" hangingPunct="1">
              <a:buFontTx/>
              <a:buNone/>
            </a:pPr>
            <a:r>
              <a:rPr lang="en-US" sz="3600" u="sng" dirty="0" smtClean="0"/>
              <a:t>Disadvantages:</a:t>
            </a:r>
            <a:r>
              <a:rPr lang="en-US" sz="3600" dirty="0" smtClean="0"/>
              <a:t> presence of a researcher could impact behavior, observer bias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P2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POWERPOINT PRESENTATION TEMPLATE 1" id="{9441E776-B668-4A4A-B6B9-99A375C1CB2B}" vid="{0BE2D323-E25A-4935-8427-0C6ED85E03F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HEADQUARTERS POWERPOINT PRESENTATION TEMPLATE 1</Template>
  <TotalTime>78</TotalTime>
  <Words>677</Words>
  <Application>Microsoft Office PowerPoint</Application>
  <PresentationFormat>Custom</PresentationFormat>
  <Paragraphs>111</Paragraphs>
  <Slides>23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PSYCHOLOGY</vt:lpstr>
      <vt:lpstr>Goals of Psychology</vt:lpstr>
      <vt:lpstr>Slide 3</vt:lpstr>
      <vt:lpstr>Slide 4</vt:lpstr>
      <vt:lpstr>Slide 5</vt:lpstr>
      <vt:lpstr>Goals of Psychology</vt:lpstr>
      <vt:lpstr>Research Methods  used in Psychology</vt:lpstr>
      <vt:lpstr>Descriptive  Research Methods</vt:lpstr>
      <vt:lpstr>Naturalistic Observation</vt:lpstr>
      <vt:lpstr>Case Study</vt:lpstr>
      <vt:lpstr>Correlational Research</vt:lpstr>
      <vt:lpstr>Correlational Research</vt:lpstr>
      <vt:lpstr>Correlational Research</vt:lpstr>
      <vt:lpstr>Survey Research</vt:lpstr>
      <vt:lpstr>Survey Research</vt:lpstr>
      <vt:lpstr>Experimental Method</vt:lpstr>
      <vt:lpstr>Experimental Method</vt:lpstr>
      <vt:lpstr>Experimental Method</vt:lpstr>
      <vt:lpstr>Problems With Experiments</vt:lpstr>
      <vt:lpstr>Experimental Method</vt:lpstr>
      <vt:lpstr>Ethics of Research with Humans</vt:lpstr>
      <vt:lpstr>Ethics of Research with Animals</vt:lpstr>
      <vt:lpstr>The End  Thank You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MONICAH</cp:lastModifiedBy>
  <cp:revision>5</cp:revision>
  <dcterms:created xsi:type="dcterms:W3CDTF">2020-07-27T13:48:41Z</dcterms:created>
  <dcterms:modified xsi:type="dcterms:W3CDTF">2020-10-14T14:35:30Z</dcterms:modified>
</cp:coreProperties>
</file>